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8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</p:sldMasterIdLst>
  <p:notesMasterIdLst>
    <p:notesMasterId r:id="rId40"/>
  </p:notesMasterIdLst>
  <p:sldIdLst>
    <p:sldId id="259" r:id="rId8"/>
    <p:sldId id="261" r:id="rId9"/>
    <p:sldId id="281" r:id="rId10"/>
    <p:sldId id="262" r:id="rId11"/>
    <p:sldId id="267" r:id="rId12"/>
    <p:sldId id="268" r:id="rId13"/>
    <p:sldId id="269" r:id="rId14"/>
    <p:sldId id="270" r:id="rId15"/>
    <p:sldId id="271" r:id="rId16"/>
    <p:sldId id="274" r:id="rId17"/>
    <p:sldId id="276" r:id="rId18"/>
    <p:sldId id="277" r:id="rId19"/>
    <p:sldId id="275" r:id="rId20"/>
    <p:sldId id="257" r:id="rId21"/>
    <p:sldId id="273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62A"/>
    <a:srgbClr val="8CC919"/>
    <a:srgbClr val="1AA0C7"/>
    <a:srgbClr val="7FCFE2"/>
    <a:srgbClr val="B1E94D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436"/>
        <p:guide pos="12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884E3-91CE-4941-A80A-AB9CACC2C773}" type="datetimeFigureOut">
              <a:rPr lang="ko-KR" altLang="en-US" smtClean="0"/>
              <a:pPr/>
              <a:t>2014-10-01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55428-1188-4052-A76C-083890D7A9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1146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8049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78199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83142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1146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8049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78199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User\Desktop\2014가을\DB\발표1\wallpaper1_1280x102422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42" y="3701143"/>
            <a:ext cx="3946070" cy="31568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504000" y="646977"/>
            <a:ext cx="8640000" cy="45719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0000">
                <a:srgbClr val="B1E94D"/>
              </a:gs>
              <a:gs pos="100000">
                <a:srgbClr val="40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411760" y="2924944"/>
            <a:ext cx="6741452" cy="393305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30" t="3525" r="1102" b="3525"/>
          <a:stretch/>
        </p:blipFill>
        <p:spPr bwMode="auto">
          <a:xfrm>
            <a:off x="64875" y="6372225"/>
            <a:ext cx="1860572" cy="45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 userDrawn="1"/>
        </p:nvSpPr>
        <p:spPr>
          <a:xfrm>
            <a:off x="-252536" y="6237312"/>
            <a:ext cx="2205161" cy="82071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4676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User\Desktop\2014가을\DB\발표1\wallpaper1_1280x102422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42" y="3701143"/>
            <a:ext cx="3946070" cy="31568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 userDrawn="1"/>
        </p:nvSpPr>
        <p:spPr>
          <a:xfrm>
            <a:off x="2411760" y="2924944"/>
            <a:ext cx="6741452" cy="393305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30" t="3525" r="1102" b="3525"/>
          <a:stretch/>
        </p:blipFill>
        <p:spPr bwMode="auto">
          <a:xfrm>
            <a:off x="64875" y="6372225"/>
            <a:ext cx="1860572" cy="45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 userDrawn="1"/>
        </p:nvSpPr>
        <p:spPr>
          <a:xfrm>
            <a:off x="-252536" y="6093296"/>
            <a:ext cx="2205161" cy="96472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04000" y="648675"/>
            <a:ext cx="8640000" cy="45719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0000">
                <a:srgbClr val="7FCFE2"/>
              </a:gs>
              <a:gs pos="100000">
                <a:srgbClr val="1AA0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313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User\Desktop\2014가을\DB\발표1\wallpaper1_1280x102422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781" t="10767"/>
          <a:stretch/>
        </p:blipFill>
        <p:spPr bwMode="auto">
          <a:xfrm>
            <a:off x="895349" y="323850"/>
            <a:ext cx="8257863" cy="6534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35496" y="6402201"/>
            <a:ext cx="19750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0" dirty="0" smtClean="0">
                <a:ln w="12700">
                  <a:solidFill>
                    <a:srgbClr val="40A62A"/>
                  </a:solidFill>
                </a:ln>
                <a:gradFill flip="none" rotWithShape="1">
                  <a:gsLst>
                    <a:gs pos="0">
                      <a:srgbClr val="40A62A"/>
                    </a:gs>
                    <a:gs pos="100000">
                      <a:srgbClr val="8CC919">
                        <a:lumMod val="41000"/>
                        <a:lumOff val="59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DB</a:t>
            </a:r>
            <a:r>
              <a:rPr lang="ko-KR" altLang="en-US" sz="2000" b="1" cap="none" spc="0" baseline="0" dirty="0" smtClean="0">
                <a:ln w="12700">
                  <a:solidFill>
                    <a:srgbClr val="40A62A"/>
                  </a:solidFill>
                </a:ln>
                <a:gradFill flip="none" rotWithShape="1">
                  <a:gsLst>
                    <a:gs pos="0">
                      <a:srgbClr val="40A62A"/>
                    </a:gs>
                    <a:gs pos="100000">
                      <a:srgbClr val="8CC919">
                        <a:lumMod val="41000"/>
                        <a:lumOff val="59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ko-KR" sz="2000" b="1" cap="none" spc="0" baseline="0" dirty="0" smtClean="0">
                <a:ln w="12700">
                  <a:solidFill>
                    <a:srgbClr val="40A62A"/>
                  </a:solidFill>
                </a:ln>
                <a:gradFill flip="none" rotWithShape="1">
                  <a:gsLst>
                    <a:gs pos="0">
                      <a:srgbClr val="40A62A"/>
                    </a:gs>
                    <a:gs pos="100000">
                      <a:srgbClr val="8CC919">
                        <a:lumMod val="41000"/>
                        <a:lumOff val="59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Project 2</a:t>
            </a:r>
            <a:r>
              <a:rPr lang="ko-KR" altLang="en-US" sz="2000" b="1" cap="none" spc="0" baseline="0" dirty="0" smtClean="0">
                <a:ln w="12700">
                  <a:solidFill>
                    <a:srgbClr val="40A62A"/>
                  </a:solidFill>
                </a:ln>
                <a:gradFill flip="none" rotWithShape="1">
                  <a:gsLst>
                    <a:gs pos="0">
                      <a:srgbClr val="40A62A"/>
                    </a:gs>
                    <a:gs pos="100000">
                      <a:srgbClr val="8CC919">
                        <a:lumMod val="41000"/>
                        <a:lumOff val="59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조</a:t>
            </a:r>
            <a:endParaRPr lang="en-US" altLang="ko-KR" sz="2000" b="1" cap="none" spc="0" dirty="0">
              <a:ln w="12700">
                <a:solidFill>
                  <a:srgbClr val="40A62A"/>
                </a:solidFill>
              </a:ln>
              <a:gradFill flip="none" rotWithShape="1">
                <a:gsLst>
                  <a:gs pos="0">
                    <a:srgbClr val="40A62A"/>
                  </a:gs>
                  <a:gs pos="100000">
                    <a:srgbClr val="8CC919">
                      <a:lumMod val="41000"/>
                      <a:lumOff val="59000"/>
                    </a:srgbClr>
                  </a:gs>
                </a:gsLst>
                <a:lin ang="5400000" scaled="1"/>
                <a:tileRect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394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User\Desktop\2014가을\DB\발표1\wallpaper1_1280x102422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781" t="10767"/>
          <a:stretch/>
        </p:blipFill>
        <p:spPr bwMode="auto">
          <a:xfrm>
            <a:off x="895349" y="323850"/>
            <a:ext cx="8257863" cy="6534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30" t="3525" r="1102" b="3525"/>
          <a:stretch/>
        </p:blipFill>
        <p:spPr bwMode="auto">
          <a:xfrm>
            <a:off x="64875" y="6372225"/>
            <a:ext cx="1860572" cy="45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0266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User\Desktop\2014가을\DB\발표1\wallpaper1_1280x102422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42" y="3701143"/>
            <a:ext cx="3946070" cy="31568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504000" y="646977"/>
            <a:ext cx="8640000" cy="45719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0000">
                <a:srgbClr val="B1E94D"/>
              </a:gs>
              <a:gs pos="100000">
                <a:srgbClr val="40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411760" y="2924944"/>
            <a:ext cx="6741452" cy="393305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30" t="3525" r="1102" b="3525"/>
          <a:stretch/>
        </p:blipFill>
        <p:spPr bwMode="auto">
          <a:xfrm>
            <a:off x="64875" y="6372225"/>
            <a:ext cx="1860572" cy="45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 userDrawn="1"/>
        </p:nvSpPr>
        <p:spPr>
          <a:xfrm>
            <a:off x="-252536" y="6237312"/>
            <a:ext cx="2205161" cy="82071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4676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User\Desktop\2014가을\DB\발표1\wallpaper1_1280x102422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42" y="3701143"/>
            <a:ext cx="3946070" cy="31568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 userDrawn="1"/>
        </p:nvSpPr>
        <p:spPr>
          <a:xfrm>
            <a:off x="2411760" y="2924944"/>
            <a:ext cx="6741452" cy="393305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30" t="3525" r="1102" b="3525"/>
          <a:stretch/>
        </p:blipFill>
        <p:spPr bwMode="auto">
          <a:xfrm>
            <a:off x="64875" y="6372225"/>
            <a:ext cx="1860572" cy="45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 userDrawn="1"/>
        </p:nvSpPr>
        <p:spPr>
          <a:xfrm>
            <a:off x="-252536" y="6093296"/>
            <a:ext cx="2205161" cy="96472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04000" y="648675"/>
            <a:ext cx="8640000" cy="45719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0000">
                <a:srgbClr val="7FCFE2"/>
              </a:gs>
              <a:gs pos="100000">
                <a:srgbClr val="1AA0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313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User\Desktop\2014가을\DB\발표1\wallpaper1_1280x10242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781" t="10767"/>
          <a:stretch/>
        </p:blipFill>
        <p:spPr bwMode="auto">
          <a:xfrm>
            <a:off x="895349" y="323850"/>
            <a:ext cx="8257863" cy="6534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35496" y="6402201"/>
            <a:ext cx="19750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0" dirty="0" smtClean="0">
                <a:ln w="12700">
                  <a:solidFill>
                    <a:srgbClr val="40A62A"/>
                  </a:solidFill>
                </a:ln>
                <a:gradFill flip="none" rotWithShape="1">
                  <a:gsLst>
                    <a:gs pos="0">
                      <a:srgbClr val="40A62A"/>
                    </a:gs>
                    <a:gs pos="100000">
                      <a:srgbClr val="8CC919">
                        <a:lumMod val="41000"/>
                        <a:lumOff val="59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DB</a:t>
            </a:r>
            <a:r>
              <a:rPr lang="ko-KR" altLang="en-US" sz="2000" b="1" cap="none" spc="0" baseline="0" dirty="0" smtClean="0">
                <a:ln w="12700">
                  <a:solidFill>
                    <a:srgbClr val="40A62A"/>
                  </a:solidFill>
                </a:ln>
                <a:gradFill flip="none" rotWithShape="1">
                  <a:gsLst>
                    <a:gs pos="0">
                      <a:srgbClr val="40A62A"/>
                    </a:gs>
                    <a:gs pos="100000">
                      <a:srgbClr val="8CC919">
                        <a:lumMod val="41000"/>
                        <a:lumOff val="59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ko-KR" sz="2000" b="1" cap="none" spc="0" baseline="0" dirty="0" smtClean="0">
                <a:ln w="12700">
                  <a:solidFill>
                    <a:srgbClr val="40A62A"/>
                  </a:solidFill>
                </a:ln>
                <a:gradFill flip="none" rotWithShape="1">
                  <a:gsLst>
                    <a:gs pos="0">
                      <a:srgbClr val="40A62A"/>
                    </a:gs>
                    <a:gs pos="100000">
                      <a:srgbClr val="8CC919">
                        <a:lumMod val="41000"/>
                        <a:lumOff val="59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Project 2</a:t>
            </a:r>
            <a:r>
              <a:rPr lang="ko-KR" altLang="en-US" sz="2000" b="1" cap="none" spc="0" baseline="0" dirty="0" smtClean="0">
                <a:ln w="12700">
                  <a:solidFill>
                    <a:srgbClr val="40A62A"/>
                  </a:solidFill>
                </a:ln>
                <a:gradFill flip="none" rotWithShape="1">
                  <a:gsLst>
                    <a:gs pos="0">
                      <a:srgbClr val="40A62A"/>
                    </a:gs>
                    <a:gs pos="100000">
                      <a:srgbClr val="8CC919">
                        <a:lumMod val="41000"/>
                        <a:lumOff val="59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조</a:t>
            </a:r>
            <a:endParaRPr lang="en-US" altLang="ko-KR" sz="2000" b="1" cap="none" spc="0" dirty="0">
              <a:ln w="12700">
                <a:solidFill>
                  <a:srgbClr val="40A62A"/>
                </a:solidFill>
              </a:ln>
              <a:gradFill flip="none" rotWithShape="1">
                <a:gsLst>
                  <a:gs pos="0">
                    <a:srgbClr val="40A62A"/>
                  </a:gs>
                  <a:gs pos="100000">
                    <a:srgbClr val="8CC919">
                      <a:lumMod val="41000"/>
                      <a:lumOff val="59000"/>
                    </a:srgbClr>
                  </a:gs>
                </a:gsLst>
                <a:lin ang="5400000" scaled="1"/>
                <a:tileRect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394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9912" y="332656"/>
            <a:ext cx="504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데이터 관리와 분석 프로젝트 </a:t>
            </a:r>
            <a:r>
              <a:rPr lang="en-US" altLang="ko-KR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#1</a:t>
            </a:r>
          </a:p>
          <a:p>
            <a:pPr algn="r"/>
            <a:endParaRPr lang="en-US" altLang="ko-KR" smtClean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조 </a:t>
            </a:r>
            <a:endParaRPr lang="en-US" altLang="ko-KR" smtClean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이용은</a:t>
            </a:r>
            <a:r>
              <a:rPr lang="en-US" altLang="ko-KR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황영석</a:t>
            </a:r>
            <a:r>
              <a:rPr lang="en-US" altLang="ko-KR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강영은</a:t>
            </a:r>
            <a:r>
              <a:rPr lang="en-US" altLang="ko-KR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이정원</a:t>
            </a:r>
            <a:endParaRPr lang="ko-KR" altLang="en-US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5733256"/>
            <a:ext cx="2843808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19813"/>
          <a:stretch>
            <a:fillRect/>
          </a:stretch>
        </p:blipFill>
        <p:spPr bwMode="auto">
          <a:xfrm>
            <a:off x="467543" y="260648"/>
            <a:ext cx="4709519" cy="44644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79512" y="4869160"/>
            <a:ext cx="5904656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400" b="1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평화의 숨결</a:t>
            </a:r>
            <a:r>
              <a:rPr lang="en-US" altLang="ko-KR" sz="2400" b="1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b="1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아시아의 미래</a:t>
            </a:r>
            <a:endParaRPr lang="en-US" altLang="ko-KR" sz="2400" b="1" i="1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4800" b="1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17</a:t>
            </a:r>
            <a:r>
              <a:rPr lang="ko-KR" altLang="en-US" sz="4800" b="1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회 인천아시안게임</a:t>
            </a:r>
          </a:p>
          <a:p>
            <a:r>
              <a:rPr lang="en-US" altLang="ko-KR" sz="2400" b="1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Conceptual DB Design</a:t>
            </a:r>
            <a:endParaRPr lang="ko-KR" altLang="en-US" sz="2400" b="1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62013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644" y="211500"/>
            <a:ext cx="192552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</a:t>
            </a:r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 descr="relation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1" y="1358219"/>
            <a:ext cx="7344816" cy="4159013"/>
          </a:xfrm>
          <a:prstGeom prst="rect">
            <a:avLst/>
          </a:prstGeom>
        </p:spPr>
      </p:pic>
      <p:pic>
        <p:nvPicPr>
          <p:cNvPr id="6" name="그림 5" descr="ERR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45046"/>
            <a:ext cx="9144000" cy="45679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83" y="211500"/>
            <a:ext cx="7826181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6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240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2. Relationship: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CAN PLAY(player-sports)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201433361411800251.jpg"/>
          <p:cNvPicPr>
            <a:picLocks noChangeAspect="1"/>
          </p:cNvPicPr>
          <p:nvPr/>
        </p:nvPicPr>
        <p:blipFill>
          <a:blip r:embed="rId2" cstate="print"/>
          <a:srcRect b="5830"/>
          <a:stretch>
            <a:fillRect/>
          </a:stretch>
        </p:blipFill>
        <p:spPr>
          <a:xfrm>
            <a:off x="0" y="1772816"/>
            <a:ext cx="9144000" cy="5085184"/>
          </a:xfrm>
          <a:prstGeom prst="rect">
            <a:avLst/>
          </a:prstGeom>
        </p:spPr>
      </p:pic>
      <p:pic>
        <p:nvPicPr>
          <p:cNvPr id="4" name="그림 3" descr="CANPLA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9792" y="1700808"/>
            <a:ext cx="3863330" cy="34067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9085" y="211500"/>
            <a:ext cx="8837549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6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240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2. Relationship: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PARTICIPATE IN(player-game)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 descr="PYH2014092613990001300_P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45432"/>
            <a:ext cx="9129586" cy="5112568"/>
          </a:xfrm>
          <a:prstGeom prst="rect">
            <a:avLst/>
          </a:prstGeom>
        </p:spPr>
      </p:pic>
      <p:pic>
        <p:nvPicPr>
          <p:cNvPr id="6" name="그림 5" descr="participatei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5816" y="2060848"/>
            <a:ext cx="3895502" cy="35169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55486" y="211500"/>
            <a:ext cx="6192978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6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240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2. Relationship: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SG(sports-game)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남자축구-경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00808"/>
            <a:ext cx="9144000" cy="5157193"/>
          </a:xfrm>
          <a:prstGeom prst="rect">
            <a:avLst/>
          </a:prstGeom>
        </p:spPr>
      </p:pic>
      <p:pic>
        <p:nvPicPr>
          <p:cNvPr id="4" name="그림 3" descr="S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2780928"/>
            <a:ext cx="6282371" cy="15121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0716" y="211500"/>
            <a:ext cx="7927748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6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240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2. Relationship: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ROOMATE(player-player)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pic>
        <p:nvPicPr>
          <p:cNvPr id="14" name="그림 13" descr="699299_258383_47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1484784"/>
            <a:ext cx="9158891" cy="5373216"/>
          </a:xfrm>
          <a:prstGeom prst="rect">
            <a:avLst/>
          </a:prstGeom>
        </p:spPr>
      </p:pic>
      <p:pic>
        <p:nvPicPr>
          <p:cNvPr id="5" name="그림 4" descr="roomat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2132856"/>
            <a:ext cx="6039932" cy="2315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0046" y="211500"/>
            <a:ext cx="7798418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6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240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2. Relationship: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IS FROM(player-country)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" y="1772816"/>
            <a:ext cx="9143999" cy="5085184"/>
            <a:chOff x="1723845" y="3573016"/>
            <a:chExt cx="5152411" cy="2873972"/>
          </a:xfrm>
        </p:grpSpPr>
        <p:pic>
          <p:nvPicPr>
            <p:cNvPr id="9" name="그림 8" descr="SSI_20140926152509_V.jpg"/>
            <p:cNvPicPr>
              <a:picLocks noChangeAspect="1"/>
            </p:cNvPicPr>
            <p:nvPr/>
          </p:nvPicPr>
          <p:blipFill>
            <a:blip r:embed="rId2" cstate="print"/>
            <a:srcRect l="3884" r="6783"/>
            <a:stretch>
              <a:fillRect/>
            </a:stretch>
          </p:blipFill>
          <p:spPr>
            <a:xfrm>
              <a:off x="5004048" y="3573016"/>
              <a:ext cx="1872208" cy="2873972"/>
            </a:xfrm>
            <a:prstGeom prst="rect">
              <a:avLst/>
            </a:prstGeom>
          </p:spPr>
        </p:pic>
        <p:pic>
          <p:nvPicPr>
            <p:cNvPr id="7" name="그림 6" descr="19537_39415_4518.jpg"/>
            <p:cNvPicPr>
              <a:picLocks noChangeAspect="1"/>
            </p:cNvPicPr>
            <p:nvPr/>
          </p:nvPicPr>
          <p:blipFill>
            <a:blip r:embed="rId3" cstate="print"/>
            <a:srcRect l="12508" r="10365"/>
            <a:stretch>
              <a:fillRect/>
            </a:stretch>
          </p:blipFill>
          <p:spPr>
            <a:xfrm>
              <a:off x="1723845" y="3573016"/>
              <a:ext cx="1696027" cy="2852936"/>
            </a:xfrm>
            <a:prstGeom prst="rect">
              <a:avLst/>
            </a:prstGeom>
          </p:spPr>
        </p:pic>
        <p:pic>
          <p:nvPicPr>
            <p:cNvPr id="8" name="그림 7" descr="l_2014092101001189600073904.jpg"/>
            <p:cNvPicPr>
              <a:picLocks noChangeAspect="1"/>
            </p:cNvPicPr>
            <p:nvPr/>
          </p:nvPicPr>
          <p:blipFill>
            <a:blip r:embed="rId4" cstate="print"/>
            <a:srcRect l="10598" r="11685"/>
            <a:stretch>
              <a:fillRect/>
            </a:stretch>
          </p:blipFill>
          <p:spPr>
            <a:xfrm>
              <a:off x="3419872" y="3573016"/>
              <a:ext cx="1747502" cy="2873972"/>
            </a:xfrm>
            <a:prstGeom prst="rect">
              <a:avLst/>
            </a:prstGeom>
          </p:spPr>
        </p:pic>
      </p:grpSp>
      <p:pic>
        <p:nvPicPr>
          <p:cNvPr id="10" name="그림 9" descr="isfrom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3768" y="2348880"/>
            <a:ext cx="4344318" cy="27790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034" y="211500"/>
            <a:ext cx="7702430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6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240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2. Relationship: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HELD IN(stadium-game)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 descr="523747_74947_4037.jpg"/>
          <p:cNvPicPr>
            <a:picLocks noChangeAspect="1"/>
          </p:cNvPicPr>
          <p:nvPr/>
        </p:nvPicPr>
        <p:blipFill>
          <a:blip r:embed="rId2" cstate="print"/>
          <a:srcRect t="3588" b="14907"/>
          <a:stretch>
            <a:fillRect/>
          </a:stretch>
        </p:blipFill>
        <p:spPr>
          <a:xfrm>
            <a:off x="0" y="1889448"/>
            <a:ext cx="9144000" cy="4968552"/>
          </a:xfrm>
          <a:prstGeom prst="rect">
            <a:avLst/>
          </a:prstGeom>
        </p:spPr>
      </p:pic>
      <p:pic>
        <p:nvPicPr>
          <p:cNvPr id="6" name="그림 5" descr="heldi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204864"/>
            <a:ext cx="4300478" cy="27378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0574" y="211500"/>
            <a:ext cx="7977890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600" b="1" dirty="0" smtClean="0">
              <a:solidFill>
                <a:srgbClr val="7FCFE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2400" smtClean="0">
                <a:solidFill>
                  <a:srgbClr val="7FCFE2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2. Relationship: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ON-AIR(broadcast-game)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 descr="b581a5429ef745fc8ba9beab73d18994.jpg"/>
          <p:cNvPicPr>
            <a:picLocks noChangeAspect="1"/>
          </p:cNvPicPr>
          <p:nvPr/>
        </p:nvPicPr>
        <p:blipFill>
          <a:blip r:embed="rId2" cstate="print"/>
          <a:srcRect b="11123"/>
          <a:stretch>
            <a:fillRect/>
          </a:stretch>
        </p:blipFill>
        <p:spPr>
          <a:xfrm>
            <a:off x="0" y="1700808"/>
            <a:ext cx="9144000" cy="5157191"/>
          </a:xfrm>
          <a:prstGeom prst="rect">
            <a:avLst/>
          </a:prstGeom>
        </p:spPr>
      </p:pic>
      <p:pic>
        <p:nvPicPr>
          <p:cNvPr id="5" name="그림 4" descr="onai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60" y="2348880"/>
            <a:ext cx="4320480" cy="2594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644" y="211500"/>
            <a:ext cx="192552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</a:t>
            </a:r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 descr="relation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1268760"/>
            <a:ext cx="8410575" cy="4762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244650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Schema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Diagram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82452" y="1261186"/>
            <a:ext cx="97571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PLAYER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68495363"/>
              </p:ext>
            </p:extLst>
          </p:nvPr>
        </p:nvGraphicFramePr>
        <p:xfrm>
          <a:off x="2034703" y="1618000"/>
          <a:ext cx="676875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064634"/>
                <a:gridCol w="1012689"/>
                <a:gridCol w="397724"/>
                <a:gridCol w="406102"/>
                <a:gridCol w="617703"/>
                <a:gridCol w="583722"/>
                <a:gridCol w="806583"/>
                <a:gridCol w="868583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Dateofbirth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Height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RM_code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Nationality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82452" y="2124786"/>
            <a:ext cx="10225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SPORTS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91827491"/>
              </p:ext>
            </p:extLst>
          </p:nvPr>
        </p:nvGraphicFramePr>
        <p:xfrm>
          <a:off x="2034702" y="2481600"/>
          <a:ext cx="439569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1194363"/>
                <a:gridCol w="891150"/>
                <a:gridCol w="1152128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Category_name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Sub_theme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Gender_type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074962" y="18745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74962" y="2731790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82452" y="3022715"/>
            <a:ext cx="78899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GAME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41698485"/>
              </p:ext>
            </p:extLst>
          </p:nvPr>
        </p:nvGraphicFramePr>
        <p:xfrm>
          <a:off x="2034702" y="3379529"/>
          <a:ext cx="439249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714157"/>
                <a:gridCol w="576064"/>
                <a:gridCol w="1297104"/>
                <a:gridCol w="647112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Round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Kind_of_sports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Venue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2074962" y="3629719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982452" y="3898182"/>
            <a:ext cx="119244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COUNTRY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76790988"/>
              </p:ext>
            </p:extLst>
          </p:nvPr>
        </p:nvGraphicFramePr>
        <p:xfrm>
          <a:off x="2034702" y="4254996"/>
          <a:ext cx="487143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225"/>
                <a:gridCol w="1110225"/>
                <a:gridCol w="844871"/>
                <a:gridCol w="848288"/>
                <a:gridCol w="95782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Country_code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Country_name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of_gold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of_silver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of_bronze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1" name="직선 연결선 20"/>
          <p:cNvCxnSpPr/>
          <p:nvPr/>
        </p:nvCxnSpPr>
        <p:spPr>
          <a:xfrm>
            <a:off x="2074962" y="45051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982452" y="4761782"/>
            <a:ext cx="109113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STADIUM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85532780"/>
              </p:ext>
            </p:extLst>
          </p:nvPr>
        </p:nvGraphicFramePr>
        <p:xfrm>
          <a:off x="2034702" y="5118596"/>
          <a:ext cx="444332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08"/>
                <a:gridCol w="1278682"/>
                <a:gridCol w="925515"/>
                <a:gridCol w="92551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Stadium_num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Stadium_name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Capability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>
            <a:off x="2074962" y="53687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82452" y="5574582"/>
            <a:ext cx="145745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BROADCAST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13043954"/>
              </p:ext>
            </p:extLst>
          </p:nvPr>
        </p:nvGraphicFramePr>
        <p:xfrm>
          <a:off x="2034702" y="5931396"/>
          <a:ext cx="384306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08"/>
                <a:gridCol w="918642"/>
                <a:gridCol w="685298"/>
                <a:gridCol w="92551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Schedule_ID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Original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2074962" y="61815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rot="5400000">
            <a:off x="5159001" y="-448496"/>
            <a:ext cx="12700" cy="473065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/>
          <p:nvPr/>
        </p:nvCxnSpPr>
        <p:spPr>
          <a:xfrm flipH="1">
            <a:off x="2556401" y="3519815"/>
            <a:ext cx="3853899" cy="1897613"/>
          </a:xfrm>
          <a:prstGeom prst="bentConnector4">
            <a:avLst>
              <a:gd name="adj1" fmla="val -5932"/>
              <a:gd name="adj2" fmla="val 107362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/>
          <p:nvPr/>
        </p:nvCxnSpPr>
        <p:spPr>
          <a:xfrm rot="16200000" flipV="1">
            <a:off x="3518685" y="1800495"/>
            <a:ext cx="565626" cy="255592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6876256" y="3022715"/>
            <a:ext cx="165141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TICKET_PRICE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66925933"/>
              </p:ext>
            </p:extLst>
          </p:nvPr>
        </p:nvGraphicFramePr>
        <p:xfrm>
          <a:off x="6928506" y="3379529"/>
          <a:ext cx="1870311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950"/>
                <a:gridCol w="928361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Ticket_price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직선 연결선 89"/>
          <p:cNvCxnSpPr/>
          <p:nvPr/>
        </p:nvCxnSpPr>
        <p:spPr>
          <a:xfrm>
            <a:off x="6968766" y="3629719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/>
          <p:nvPr/>
        </p:nvCxnSpPr>
        <p:spPr>
          <a:xfrm rot="5400000">
            <a:off x="4947592" y="1231459"/>
            <a:ext cx="12700" cy="4893804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6200000" flipH="1" flipV="1">
            <a:off x="4139738" y="344978"/>
            <a:ext cx="2626823" cy="5793970"/>
          </a:xfrm>
          <a:prstGeom prst="bentConnector5">
            <a:avLst>
              <a:gd name="adj1" fmla="val 21677"/>
              <a:gd name="adj2" fmla="val -10402"/>
              <a:gd name="adj3" fmla="val 108703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06501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14" grpId="0"/>
      <p:bldP spid="19" grpId="0"/>
      <p:bldP spid="22" grpId="0"/>
      <p:bldP spid="25" grpId="0"/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런던2012_-_Daum_스포츠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0528" y="692696"/>
            <a:ext cx="9484541" cy="5373216"/>
          </a:xfrm>
          <a:prstGeom prst="rect">
            <a:avLst/>
          </a:prstGeom>
        </p:spPr>
      </p:pic>
      <p:pic>
        <p:nvPicPr>
          <p:cNvPr id="7" name="그림 6" descr="♣박태환-로이터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0528" y="0"/>
            <a:ext cx="9540552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16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244650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Schema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Diagram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82452" y="1261186"/>
            <a:ext cx="97571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PLAYER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31959959"/>
              </p:ext>
            </p:extLst>
          </p:nvPr>
        </p:nvGraphicFramePr>
        <p:xfrm>
          <a:off x="2034703" y="1618000"/>
          <a:ext cx="676875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064634"/>
                <a:gridCol w="1012689"/>
                <a:gridCol w="397724"/>
                <a:gridCol w="406102"/>
                <a:gridCol w="617703"/>
                <a:gridCol w="583722"/>
                <a:gridCol w="806583"/>
                <a:gridCol w="868583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Dateofbirth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Height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RM_code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Nationality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82452" y="2124786"/>
            <a:ext cx="10225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SPORTS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69968708"/>
              </p:ext>
            </p:extLst>
          </p:nvPr>
        </p:nvGraphicFramePr>
        <p:xfrm>
          <a:off x="2034702" y="2481600"/>
          <a:ext cx="439569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1194363"/>
                <a:gridCol w="891150"/>
                <a:gridCol w="1152128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Category_name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Sub_theme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Gender_type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074962" y="18745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74962" y="2731790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82452" y="3022715"/>
            <a:ext cx="78899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GAME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41539841"/>
              </p:ext>
            </p:extLst>
          </p:nvPr>
        </p:nvGraphicFramePr>
        <p:xfrm>
          <a:off x="2034702" y="3379529"/>
          <a:ext cx="439249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714157"/>
                <a:gridCol w="576064"/>
                <a:gridCol w="1297104"/>
                <a:gridCol w="647112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Round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Kind_of_sports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Venue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2074962" y="3629719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982452" y="3898182"/>
            <a:ext cx="119244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COUNTRY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074962" y="45051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982452" y="4761782"/>
            <a:ext cx="109113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STADIUM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29840723"/>
              </p:ext>
            </p:extLst>
          </p:nvPr>
        </p:nvGraphicFramePr>
        <p:xfrm>
          <a:off x="2034702" y="5118596"/>
          <a:ext cx="444332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08"/>
                <a:gridCol w="1278682"/>
                <a:gridCol w="925515"/>
                <a:gridCol w="92551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Stadium_num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Stadium_name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Capability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>
            <a:off x="2074962" y="53687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82452" y="5574582"/>
            <a:ext cx="145745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BROADCAST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29611395"/>
              </p:ext>
            </p:extLst>
          </p:nvPr>
        </p:nvGraphicFramePr>
        <p:xfrm>
          <a:off x="2034702" y="5931396"/>
          <a:ext cx="384306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08"/>
                <a:gridCol w="918642"/>
                <a:gridCol w="685298"/>
                <a:gridCol w="92551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Schedule_ID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Original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2074962" y="61815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rot="5400000">
            <a:off x="5159001" y="-448496"/>
            <a:ext cx="12700" cy="473065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/>
          <p:nvPr/>
        </p:nvCxnSpPr>
        <p:spPr>
          <a:xfrm flipH="1">
            <a:off x="2556401" y="3519815"/>
            <a:ext cx="3853899" cy="1897613"/>
          </a:xfrm>
          <a:prstGeom prst="bentConnector4">
            <a:avLst>
              <a:gd name="adj1" fmla="val -5932"/>
              <a:gd name="adj2" fmla="val 107362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/>
          <p:nvPr/>
        </p:nvCxnSpPr>
        <p:spPr>
          <a:xfrm rot="16200000" flipV="1">
            <a:off x="3518685" y="1800495"/>
            <a:ext cx="565626" cy="255592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6876256" y="3022715"/>
            <a:ext cx="165141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TICKET_PRICE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08762776"/>
              </p:ext>
            </p:extLst>
          </p:nvPr>
        </p:nvGraphicFramePr>
        <p:xfrm>
          <a:off x="6928506" y="3379529"/>
          <a:ext cx="1870311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950"/>
                <a:gridCol w="928361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Ticket_price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직선 연결선 89"/>
          <p:cNvCxnSpPr/>
          <p:nvPr/>
        </p:nvCxnSpPr>
        <p:spPr>
          <a:xfrm>
            <a:off x="6968766" y="3629719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/>
          <p:nvPr/>
        </p:nvCxnSpPr>
        <p:spPr>
          <a:xfrm rot="5400000">
            <a:off x="4947592" y="1231459"/>
            <a:ext cx="12700" cy="4893804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6200000" flipH="1" flipV="1">
            <a:off x="4139738" y="344978"/>
            <a:ext cx="2626823" cy="5793970"/>
          </a:xfrm>
          <a:prstGeom prst="bentConnector5">
            <a:avLst>
              <a:gd name="adj1" fmla="val 21677"/>
              <a:gd name="adj2" fmla="val -10402"/>
              <a:gd name="adj3" fmla="val 108703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76790988"/>
              </p:ext>
            </p:extLst>
          </p:nvPr>
        </p:nvGraphicFramePr>
        <p:xfrm>
          <a:off x="2034702" y="4254996"/>
          <a:ext cx="487143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225"/>
                <a:gridCol w="1110225"/>
                <a:gridCol w="844871"/>
                <a:gridCol w="848288"/>
                <a:gridCol w="95782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Country_code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Country_name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of_gold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of_silver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of_bronze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916513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244650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Schema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Diagram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82452" y="1261186"/>
            <a:ext cx="97571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PLAYER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71445039"/>
              </p:ext>
            </p:extLst>
          </p:nvPr>
        </p:nvGraphicFramePr>
        <p:xfrm>
          <a:off x="2034703" y="1618000"/>
          <a:ext cx="676875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064634"/>
                <a:gridCol w="1012689"/>
                <a:gridCol w="397724"/>
                <a:gridCol w="406102"/>
                <a:gridCol w="617703"/>
                <a:gridCol w="583722"/>
                <a:gridCol w="806583"/>
                <a:gridCol w="868583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Dateofbirth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Height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RM_code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Nationality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82452" y="2124786"/>
            <a:ext cx="10225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SPORTS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1408216"/>
              </p:ext>
            </p:extLst>
          </p:nvPr>
        </p:nvGraphicFramePr>
        <p:xfrm>
          <a:off x="2034702" y="2481600"/>
          <a:ext cx="439569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1194363"/>
                <a:gridCol w="891150"/>
                <a:gridCol w="1152128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Category_name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Sub_theme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Gender_type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074962" y="18745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74962" y="2731790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82452" y="3022715"/>
            <a:ext cx="78899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GAME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55466299"/>
              </p:ext>
            </p:extLst>
          </p:nvPr>
        </p:nvGraphicFramePr>
        <p:xfrm>
          <a:off x="2034702" y="3379529"/>
          <a:ext cx="439249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714157"/>
                <a:gridCol w="576064"/>
                <a:gridCol w="1297104"/>
                <a:gridCol w="647112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Round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Kind_of_sports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Venue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2074962" y="3629719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527103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.46666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.46666 " pathEditMode="relative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11059 0.46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231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139 0.17963 " pathEditMode="relative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139 0.17963 " pathEditMode="relative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139 0.17963 " pathEditMode="relative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244650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Schema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Diagram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82452" y="1261186"/>
            <a:ext cx="97571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PLAYER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40281026"/>
              </p:ext>
            </p:extLst>
          </p:nvPr>
        </p:nvGraphicFramePr>
        <p:xfrm>
          <a:off x="2034703" y="1618000"/>
          <a:ext cx="676875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064634"/>
                <a:gridCol w="1012689"/>
                <a:gridCol w="397724"/>
                <a:gridCol w="406102"/>
                <a:gridCol w="617703"/>
                <a:gridCol w="583722"/>
                <a:gridCol w="806583"/>
                <a:gridCol w="868583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Dateofbirth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Height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RM_code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Nationality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987824" y="5299786"/>
            <a:ext cx="10225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SPORTS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38955432"/>
              </p:ext>
            </p:extLst>
          </p:nvPr>
        </p:nvGraphicFramePr>
        <p:xfrm>
          <a:off x="3177702" y="5682000"/>
          <a:ext cx="439569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1194363"/>
                <a:gridCol w="891150"/>
                <a:gridCol w="1152128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Category_name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Sub_theme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Gender_type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074962" y="18745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17962" y="5932190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96619" y="4262414"/>
            <a:ext cx="78899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GAME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35054231"/>
              </p:ext>
            </p:extLst>
          </p:nvPr>
        </p:nvGraphicFramePr>
        <p:xfrm>
          <a:off x="648869" y="4606528"/>
          <a:ext cx="439249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714157"/>
                <a:gridCol w="576064"/>
                <a:gridCol w="1297104"/>
                <a:gridCol w="647112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Round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Kind_of_sports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Venue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689129" y="4856718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39552" y="3140968"/>
            <a:ext cx="179587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PARTICIPATE_IN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80693263"/>
              </p:ext>
            </p:extLst>
          </p:nvPr>
        </p:nvGraphicFramePr>
        <p:xfrm>
          <a:off x="591803" y="3497782"/>
          <a:ext cx="2676129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064634"/>
                <a:gridCol w="600482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Rank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6294022" y="2971340"/>
            <a:ext cx="962878" cy="31709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632062" y="3754322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668878" y="3754322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571482" y="2632786"/>
            <a:ext cx="123700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CAN_PLAY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66040399"/>
              </p:ext>
            </p:extLst>
          </p:nvPr>
        </p:nvGraphicFramePr>
        <p:xfrm>
          <a:off x="4623733" y="2989600"/>
          <a:ext cx="333264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169502"/>
                <a:gridCol w="1152128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Medal_type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4663992" y="32461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700808" y="32461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rot="10800000" flipH="1">
            <a:off x="581262" y="1758286"/>
            <a:ext cx="1389942" cy="1879782"/>
          </a:xfrm>
          <a:prstGeom prst="bentConnector3">
            <a:avLst>
              <a:gd name="adj1" fmla="val -10965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1" idx="1"/>
          </p:cNvCxnSpPr>
          <p:nvPr/>
        </p:nvCxnSpPr>
        <p:spPr>
          <a:xfrm rot="10800000">
            <a:off x="2452643" y="1916832"/>
            <a:ext cx="2171090" cy="1222184"/>
          </a:xfrm>
          <a:prstGeom prst="bentConnector2">
            <a:avLst/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1373079" y="3861026"/>
            <a:ext cx="804354" cy="675531"/>
          </a:xfrm>
          <a:prstGeom prst="bentConnector3">
            <a:avLst>
              <a:gd name="adj1" fmla="val 64210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/>
          <p:nvPr/>
        </p:nvCxnSpPr>
        <p:spPr>
          <a:xfrm rot="5400000">
            <a:off x="3844385" y="3397693"/>
            <a:ext cx="2432809" cy="2129706"/>
          </a:xfrm>
          <a:prstGeom prst="bentConnector3">
            <a:avLst>
              <a:gd name="adj1" fmla="val 90196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5250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244650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Schema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Diagram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82452" y="1261186"/>
            <a:ext cx="97571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PLAYER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0110896"/>
              </p:ext>
            </p:extLst>
          </p:nvPr>
        </p:nvGraphicFramePr>
        <p:xfrm>
          <a:off x="2034703" y="1618000"/>
          <a:ext cx="676875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064634"/>
                <a:gridCol w="1012689"/>
                <a:gridCol w="397724"/>
                <a:gridCol w="406102"/>
                <a:gridCol w="617703"/>
                <a:gridCol w="583722"/>
                <a:gridCol w="806583"/>
                <a:gridCol w="868583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Dateofbirth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Height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RM_code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Nationality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987824" y="5299786"/>
            <a:ext cx="10225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SPORTS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8325264"/>
              </p:ext>
            </p:extLst>
          </p:nvPr>
        </p:nvGraphicFramePr>
        <p:xfrm>
          <a:off x="3177702" y="5682000"/>
          <a:ext cx="439569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1194363"/>
                <a:gridCol w="891150"/>
                <a:gridCol w="1152128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Category_name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Sub_theme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Gender_type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074962" y="18745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17962" y="5932190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96619" y="4262414"/>
            <a:ext cx="78899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GAME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3977489"/>
              </p:ext>
            </p:extLst>
          </p:nvPr>
        </p:nvGraphicFramePr>
        <p:xfrm>
          <a:off x="648869" y="4606528"/>
          <a:ext cx="439249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714157"/>
                <a:gridCol w="576064"/>
                <a:gridCol w="1297104"/>
                <a:gridCol w="647112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Round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Kind_of_sports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Venue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689129" y="4856718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39552" y="3140968"/>
            <a:ext cx="179587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PARTICIPATE_IN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47931641"/>
              </p:ext>
            </p:extLst>
          </p:nvPr>
        </p:nvGraphicFramePr>
        <p:xfrm>
          <a:off x="591803" y="3497782"/>
          <a:ext cx="2676129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064634"/>
                <a:gridCol w="600482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Rank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6294022" y="2971340"/>
            <a:ext cx="962878" cy="31709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632062" y="3754322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668878" y="3754322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571482" y="2632786"/>
            <a:ext cx="123700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CAN_PLAY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07366273"/>
              </p:ext>
            </p:extLst>
          </p:nvPr>
        </p:nvGraphicFramePr>
        <p:xfrm>
          <a:off x="4623733" y="2989600"/>
          <a:ext cx="333264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169502"/>
                <a:gridCol w="1152128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Medal_type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4663992" y="32461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700808" y="32461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rot="10800000" flipH="1">
            <a:off x="581262" y="1758286"/>
            <a:ext cx="1389942" cy="1879782"/>
          </a:xfrm>
          <a:prstGeom prst="bentConnector3">
            <a:avLst>
              <a:gd name="adj1" fmla="val -10965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1" idx="1"/>
          </p:cNvCxnSpPr>
          <p:nvPr/>
        </p:nvCxnSpPr>
        <p:spPr>
          <a:xfrm rot="10800000">
            <a:off x="2452643" y="1916832"/>
            <a:ext cx="2171090" cy="1222184"/>
          </a:xfrm>
          <a:prstGeom prst="bentConnector2">
            <a:avLst/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1373079" y="3861026"/>
            <a:ext cx="804354" cy="675531"/>
          </a:xfrm>
          <a:prstGeom prst="bentConnector3">
            <a:avLst>
              <a:gd name="adj1" fmla="val 64210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/>
          <p:nvPr/>
        </p:nvCxnSpPr>
        <p:spPr>
          <a:xfrm rot="5400000">
            <a:off x="3844385" y="3397693"/>
            <a:ext cx="2432809" cy="2129706"/>
          </a:xfrm>
          <a:prstGeom prst="bentConnector3">
            <a:avLst>
              <a:gd name="adj1" fmla="val 90196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1715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76790988"/>
              </p:ext>
            </p:extLst>
          </p:nvPr>
        </p:nvGraphicFramePr>
        <p:xfrm>
          <a:off x="2034702" y="4254996"/>
          <a:ext cx="487143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225"/>
                <a:gridCol w="1110225"/>
                <a:gridCol w="844871"/>
                <a:gridCol w="848288"/>
                <a:gridCol w="95782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Country_code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Country_name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of_gold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of_silver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of_bronze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4644" y="211500"/>
            <a:ext cx="244650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Schema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Diagram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82452" y="1261186"/>
            <a:ext cx="97571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PLAYER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00900378"/>
              </p:ext>
            </p:extLst>
          </p:nvPr>
        </p:nvGraphicFramePr>
        <p:xfrm>
          <a:off x="2034703" y="1618000"/>
          <a:ext cx="676875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064634"/>
                <a:gridCol w="1012689"/>
                <a:gridCol w="397724"/>
                <a:gridCol w="406102"/>
                <a:gridCol w="617703"/>
                <a:gridCol w="583722"/>
                <a:gridCol w="806583"/>
                <a:gridCol w="868583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Dateofbirth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Height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RM_code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Nationality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82452" y="2124786"/>
            <a:ext cx="10225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SPORTS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08838660"/>
              </p:ext>
            </p:extLst>
          </p:nvPr>
        </p:nvGraphicFramePr>
        <p:xfrm>
          <a:off x="2034702" y="2481600"/>
          <a:ext cx="439569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1194363"/>
                <a:gridCol w="891150"/>
                <a:gridCol w="1152128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Category_name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Sub_theme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Gender_type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074962" y="18745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74962" y="2731790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82452" y="3022715"/>
            <a:ext cx="78899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GAME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1981827"/>
              </p:ext>
            </p:extLst>
          </p:nvPr>
        </p:nvGraphicFramePr>
        <p:xfrm>
          <a:off x="2034702" y="3379529"/>
          <a:ext cx="439249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714157"/>
                <a:gridCol w="576064"/>
                <a:gridCol w="1297104"/>
                <a:gridCol w="647112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Round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Kind_of_sports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Venue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2074962" y="3629719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982452" y="3898182"/>
            <a:ext cx="119244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COUNTRY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074962" y="45051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82452" y="4761782"/>
            <a:ext cx="109113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STADIUM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36894885"/>
              </p:ext>
            </p:extLst>
          </p:nvPr>
        </p:nvGraphicFramePr>
        <p:xfrm>
          <a:off x="2034702" y="5118596"/>
          <a:ext cx="444332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08"/>
                <a:gridCol w="1278682"/>
                <a:gridCol w="925515"/>
                <a:gridCol w="92551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Stadium_num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Stadium_name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Capability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2074962" y="53687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982452" y="5574582"/>
            <a:ext cx="145745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BROADCAST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21399797"/>
              </p:ext>
            </p:extLst>
          </p:nvPr>
        </p:nvGraphicFramePr>
        <p:xfrm>
          <a:off x="2034702" y="5931396"/>
          <a:ext cx="384306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08"/>
                <a:gridCol w="918642"/>
                <a:gridCol w="685298"/>
                <a:gridCol w="92551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Schedule_ID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Original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0" name="직선 연결선 29"/>
          <p:cNvCxnSpPr/>
          <p:nvPr/>
        </p:nvCxnSpPr>
        <p:spPr>
          <a:xfrm>
            <a:off x="2074962" y="61815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4994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.46666 " pathEditMode="relative" ptsTypes="AA">
                                      <p:cBhvr>
                                        <p:cTn id="6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.46666 " pathEditMode="relative" ptsTypes="AA">
                                      <p:cBhvr>
                                        <p:cTn id="8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11059 0.4625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231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139 0.17963 " pathEditMode="relative" ptsTypes="AA">
                                      <p:cBhvr>
                                        <p:cTn id="12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139 0.17963 " pathEditMode="relative" ptsTypes="AA">
                                      <p:cBhvr>
                                        <p:cTn id="14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139 0.17963 " pathEditMode="relative" ptsTypes="AA">
                                      <p:cBhvr>
                                        <p:cTn id="16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22" grpId="0"/>
      <p:bldP spid="25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76790988"/>
              </p:ext>
            </p:extLst>
          </p:nvPr>
        </p:nvGraphicFramePr>
        <p:xfrm>
          <a:off x="2034702" y="4254996"/>
          <a:ext cx="487143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225"/>
                <a:gridCol w="1110225"/>
                <a:gridCol w="844871"/>
                <a:gridCol w="848288"/>
                <a:gridCol w="95782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Country_code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Country_name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of_gold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of_silver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#_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of_bronze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4644" y="211500"/>
            <a:ext cx="244650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Schema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Diagram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82452" y="1261186"/>
            <a:ext cx="97571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PLAYER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48749126"/>
              </p:ext>
            </p:extLst>
          </p:nvPr>
        </p:nvGraphicFramePr>
        <p:xfrm>
          <a:off x="2034703" y="1618000"/>
          <a:ext cx="676875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013"/>
                <a:gridCol w="1064634"/>
                <a:gridCol w="1012689"/>
                <a:gridCol w="397724"/>
                <a:gridCol w="406102"/>
                <a:gridCol w="617703"/>
                <a:gridCol w="583722"/>
                <a:gridCol w="806583"/>
                <a:gridCol w="868583"/>
              </a:tblGrid>
              <a:tr h="298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Dateofbirth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Height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RM_code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Nationality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82452" y="2124786"/>
            <a:ext cx="10225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SPORTS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10381440"/>
              </p:ext>
            </p:extLst>
          </p:nvPr>
        </p:nvGraphicFramePr>
        <p:xfrm>
          <a:off x="2034702" y="2481600"/>
          <a:ext cx="4395694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1194363"/>
                <a:gridCol w="891150"/>
                <a:gridCol w="1152128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u="none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Category_name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Sub_theme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Gender_type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074962" y="18745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74962" y="2731790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82452" y="3022715"/>
            <a:ext cx="78899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GAME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82621858"/>
              </p:ext>
            </p:extLst>
          </p:nvPr>
        </p:nvGraphicFramePr>
        <p:xfrm>
          <a:off x="2034702" y="3379529"/>
          <a:ext cx="439249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714157"/>
                <a:gridCol w="576064"/>
                <a:gridCol w="1297104"/>
                <a:gridCol w="647112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Round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Kind_of_sports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Venue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2074962" y="3629719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982452" y="3898182"/>
            <a:ext cx="119244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COUNTRY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074962" y="45051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82452" y="4761782"/>
            <a:ext cx="109113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STADIUM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99963652"/>
              </p:ext>
            </p:extLst>
          </p:nvPr>
        </p:nvGraphicFramePr>
        <p:xfrm>
          <a:off x="2034702" y="5118596"/>
          <a:ext cx="444332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08"/>
                <a:gridCol w="1278682"/>
                <a:gridCol w="925515"/>
                <a:gridCol w="92551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Stadium_num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Stadium_name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Capability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Address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2074962" y="53687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982452" y="5574582"/>
            <a:ext cx="145745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BROADCAST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54241501"/>
              </p:ext>
            </p:extLst>
          </p:nvPr>
        </p:nvGraphicFramePr>
        <p:xfrm>
          <a:off x="2034702" y="5931396"/>
          <a:ext cx="384306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08"/>
                <a:gridCol w="918642"/>
                <a:gridCol w="685298"/>
                <a:gridCol w="92551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Schedule_ID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Original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0" name="직선 연결선 29"/>
          <p:cNvCxnSpPr/>
          <p:nvPr/>
        </p:nvCxnSpPr>
        <p:spPr>
          <a:xfrm>
            <a:off x="2074962" y="61815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99748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16666 " pathEditMode="relative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16666 " pathEditMode="relative" ptsTypes="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16666 " pathEditMode="relative" ptsTypes="AA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8 -0.09074 " pathEditMode="relative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8 -0.09074 " pathEditMode="relative" ptsTypes="AA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8 -0.09074 " pathEditMode="relative" ptsTypes="AA">
                                      <p:cBhvr>
                                        <p:cTn id="5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14" grpId="0"/>
      <p:bldP spid="22" grpId="0"/>
      <p:bldP spid="25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244650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스키마 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Schema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Diagram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82452" y="1875350"/>
            <a:ext cx="78899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GAME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63968157"/>
              </p:ext>
            </p:extLst>
          </p:nvPr>
        </p:nvGraphicFramePr>
        <p:xfrm>
          <a:off x="2034702" y="2232164"/>
          <a:ext cx="4392490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053"/>
                <a:gridCol w="714157"/>
                <a:gridCol w="576064"/>
                <a:gridCol w="1297104"/>
                <a:gridCol w="647112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Round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Kind_of_sports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Venue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2074962" y="2482354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982452" y="4952282"/>
            <a:ext cx="145745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BROADCAST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05272387"/>
              </p:ext>
            </p:extLst>
          </p:nvPr>
        </p:nvGraphicFramePr>
        <p:xfrm>
          <a:off x="2034702" y="5309096"/>
          <a:ext cx="3843063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08"/>
                <a:gridCol w="918642"/>
                <a:gridCol w="685298"/>
                <a:gridCol w="925515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Schedule_ID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Original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0" name="직선 연결선 29"/>
          <p:cNvCxnSpPr/>
          <p:nvPr/>
        </p:nvCxnSpPr>
        <p:spPr>
          <a:xfrm>
            <a:off x="2074962" y="5559286"/>
            <a:ext cx="96287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982452" y="3297750"/>
            <a:ext cx="94769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16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ON_AIR</a:t>
            </a:r>
            <a:endParaRPr lang="en-US" altLang="ko-KR" sz="16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8047077"/>
              </p:ext>
            </p:extLst>
          </p:nvPr>
        </p:nvGraphicFramePr>
        <p:xfrm>
          <a:off x="2034701" y="3654564"/>
          <a:ext cx="2897339" cy="29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648"/>
                <a:gridCol w="1109611"/>
                <a:gridCol w="720080"/>
              </a:tblGrid>
              <a:tr h="298832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Schedule_ID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Game_code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Ratings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6" name="직선 연결선 35"/>
          <p:cNvCxnSpPr/>
          <p:nvPr/>
        </p:nvCxnSpPr>
        <p:spPr>
          <a:xfrm>
            <a:off x="2074962" y="3904754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141762" y="3904754"/>
            <a:ext cx="83333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/>
          <p:nvPr/>
        </p:nvCxnSpPr>
        <p:spPr>
          <a:xfrm rot="16200000" flipH="1">
            <a:off x="1707629" y="4771856"/>
            <a:ext cx="1654532" cy="43011"/>
          </a:xfrm>
          <a:prstGeom prst="bentConnector5">
            <a:avLst>
              <a:gd name="adj1" fmla="val 47901"/>
              <a:gd name="adj2" fmla="val -2080349"/>
              <a:gd name="adj3" fmla="val 113817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16200000" flipV="1">
            <a:off x="2478261" y="2553425"/>
            <a:ext cx="1118008" cy="1073150"/>
          </a:xfrm>
          <a:prstGeom prst="bentConnector3">
            <a:avLst>
              <a:gd name="adj1" fmla="val 61076"/>
            </a:avLst>
          </a:prstGeom>
          <a:ln w="19050">
            <a:solidFill>
              <a:schemeClr val="tx1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316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644" y="211500"/>
            <a:ext cx="1898277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 시나리오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err="1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Johoi</a:t>
            </a:r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Scenario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52568026"/>
              </p:ext>
            </p:extLst>
          </p:nvPr>
        </p:nvGraphicFramePr>
        <p:xfrm>
          <a:off x="1962696" y="1749486"/>
          <a:ext cx="4032448" cy="199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511"/>
                <a:gridCol w="957825"/>
                <a:gridCol w="1169502"/>
                <a:gridCol w="978610"/>
              </a:tblGrid>
              <a:tr h="297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CAN_PLAY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Medal_type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1520512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Gold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1520512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Null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1510001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3101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Bronze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1210013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3101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Silver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1510001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3124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Gold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1210013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3124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Silver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2412045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2015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Null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2412045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4712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Null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2927431" y="20002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93582" y="2000240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0268" y="1001898"/>
            <a:ext cx="475001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각 종목별로 우승한 선수들의 연령이 어떻게 될까</a:t>
            </a:r>
            <a:r>
              <a:rPr lang="en-US" altLang="ko-KR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?</a:t>
            </a:r>
            <a:endParaRPr lang="en-US" altLang="ko-KR" b="1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93015" y="3878266"/>
            <a:ext cx="64745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CHAMPION  ← </a:t>
            </a:r>
            <a:r>
              <a:rPr lang="el-GR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π</a:t>
            </a:r>
            <a:r>
              <a:rPr lang="en-US" altLang="ko-KR" sz="1000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Player_code, </a:t>
            </a:r>
            <a:r>
              <a:rPr lang="en-US" altLang="ko-KR" sz="10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Sports_code</a:t>
            </a:r>
            <a:r>
              <a:rPr lang="en-US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el-GR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σ</a:t>
            </a:r>
            <a:r>
              <a:rPr lang="en-US" altLang="ko-KR" sz="1000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Medal_type</a:t>
            </a:r>
            <a:r>
              <a:rPr lang="en-US" altLang="ko-KR" sz="1000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=Gold)</a:t>
            </a:r>
            <a:r>
              <a:rPr lang="en-US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(CAN_PLAY))</a:t>
            </a:r>
            <a:endParaRPr lang="en-US" altLang="ko-KR" b="1" dirty="0">
              <a:solidFill>
                <a:srgbClr val="002060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1364483"/>
              </p:ext>
            </p:extLst>
          </p:nvPr>
        </p:nvGraphicFramePr>
        <p:xfrm>
          <a:off x="2433132" y="5072854"/>
          <a:ext cx="3053838" cy="72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511"/>
                <a:gridCol w="957825"/>
                <a:gridCol w="1169502"/>
              </a:tblGrid>
              <a:tr h="297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CHAMPION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1520512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1510001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3124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아래쪽 화살표 14"/>
          <p:cNvSpPr/>
          <p:nvPr/>
        </p:nvSpPr>
        <p:spPr>
          <a:xfrm>
            <a:off x="4019805" y="4416346"/>
            <a:ext cx="484077" cy="4481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&lt;아시안게임&gt; 축하해&#10;    (인천=연합뉴스) 형민우 기자 = 21일 인천 문학 박태환수영장에서 열린 '2014 인천 아시안게임' 수영 남자 자유형 200m  시상식에서 대한민국의 박태환(오른쪽)이 금메달을 획득한 일본 하기노 고스케를 바라보고 있다. 2014.9.21&#10;    minu21@yna.co.kr 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57" y="1421812"/>
            <a:ext cx="4071966" cy="27282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210380" y="1446751"/>
            <a:ext cx="154076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 자유형 </a:t>
            </a:r>
            <a:r>
              <a:rPr lang="en-US" altLang="ko-KR" sz="20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200M </a:t>
            </a: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20</a:t>
            </a:r>
            <a:endParaRPr lang="ko-KR" altLang="en-US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 animBg="1"/>
      <p:bldP spid="23" grpId="0"/>
      <p:bldP spid="2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644" y="211500"/>
            <a:ext cx="1898277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 시나리오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err="1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Johoi</a:t>
            </a:r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Scenario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46264641"/>
              </p:ext>
            </p:extLst>
          </p:nvPr>
        </p:nvGraphicFramePr>
        <p:xfrm>
          <a:off x="1053801" y="1975446"/>
          <a:ext cx="7467167" cy="136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635"/>
                <a:gridCol w="957825"/>
                <a:gridCol w="1064634"/>
                <a:gridCol w="1012689"/>
                <a:gridCol w="397724"/>
                <a:gridCol w="406102"/>
                <a:gridCol w="617703"/>
                <a:gridCol w="583722"/>
                <a:gridCol w="806583"/>
                <a:gridCol w="916550"/>
              </a:tblGrid>
              <a:tr h="271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Playername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Dateofbirth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Height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RM_code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Nationality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1510001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Park </a:t>
                      </a:r>
                      <a:r>
                        <a:rPr lang="en-US" altLang="ko-KR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Taehwan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89/09/27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M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25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86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183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1520512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KOR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1210013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Sun Yang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91/12/01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M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89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198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1221452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CHN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1520512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Lee </a:t>
                      </a:r>
                      <a:r>
                        <a:rPr lang="en-US" altLang="ko-KR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Yongeun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91/08/21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M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23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65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1510001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KOR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2412045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Enes</a:t>
                      </a:r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 Kaya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84/08/22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M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70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140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2421551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IRI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1515001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Heo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Jaeseok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88/01/01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M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72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160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1523221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KOR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1775704" y="2207047"/>
            <a:ext cx="8514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0268" y="1001898"/>
            <a:ext cx="475001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각 종목별로 우승한 선수들의 연령이 어떻게 될까</a:t>
            </a:r>
            <a:r>
              <a:rPr lang="en-US" altLang="ko-KR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?</a:t>
            </a:r>
            <a:endParaRPr lang="en-US" altLang="ko-KR" b="1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10268" y="3510125"/>
            <a:ext cx="439511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PLAYER_AGE ← </a:t>
            </a:r>
            <a:r>
              <a:rPr lang="el-GR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π</a:t>
            </a:r>
            <a:r>
              <a:rPr lang="en-US" altLang="ko-KR" sz="1000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Player_code, Age</a:t>
            </a:r>
            <a:r>
              <a:rPr lang="en-US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(PLAYER)</a:t>
            </a:r>
            <a:endParaRPr lang="en-US" altLang="ko-KR" b="1" dirty="0">
              <a:solidFill>
                <a:srgbClr val="002060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3464469" y="3971812"/>
            <a:ext cx="484077" cy="4481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68955527"/>
              </p:ext>
            </p:extLst>
          </p:nvPr>
        </p:nvGraphicFramePr>
        <p:xfrm>
          <a:off x="1883408" y="4593955"/>
          <a:ext cx="2473962" cy="136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035"/>
                <a:gridCol w="957825"/>
                <a:gridCol w="406102"/>
              </a:tblGrid>
              <a:tr h="271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PLAYER_AGE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1510001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25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1210013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1520512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23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2412045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1515001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1710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644" y="211500"/>
            <a:ext cx="1898277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 시나리오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err="1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Johoi</a:t>
            </a:r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Scenario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10268" y="1001898"/>
            <a:ext cx="475001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각 종목별로 우승한 선수들의 연령이 어떻게 될까</a:t>
            </a:r>
            <a:r>
              <a:rPr lang="en-US" altLang="ko-KR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?</a:t>
            </a:r>
            <a:endParaRPr lang="en-US" altLang="ko-KR" b="1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1" y="3504029"/>
            <a:ext cx="708655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PLAYER_CHAM  ← </a:t>
            </a:r>
            <a:r>
              <a:rPr lang="el-GR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π</a:t>
            </a:r>
            <a:r>
              <a:rPr lang="en-US" altLang="ko-KR" sz="10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Sports_code</a:t>
            </a:r>
            <a:r>
              <a:rPr lang="en-US" altLang="ko-KR" sz="1000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, Age</a:t>
            </a:r>
            <a:r>
              <a:rPr lang="en-US" altLang="ko-KR" b="1" dirty="0" smtClean="0"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(PLAYER_AGE * CHAMPION) </a:t>
            </a:r>
            <a:endParaRPr lang="en-US" altLang="ko-KR" b="1" dirty="0">
              <a:solidFill>
                <a:srgbClr val="002060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4283968" y="4009500"/>
            <a:ext cx="484077" cy="4481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23464566"/>
              </p:ext>
            </p:extLst>
          </p:nvPr>
        </p:nvGraphicFramePr>
        <p:xfrm>
          <a:off x="1883408" y="1842442"/>
          <a:ext cx="2473962" cy="136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035"/>
                <a:gridCol w="957825"/>
                <a:gridCol w="406102"/>
              </a:tblGrid>
              <a:tr h="271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PLAYER_AGE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1510001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25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1210013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1520512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23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2412045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540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1515001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86501651"/>
              </p:ext>
            </p:extLst>
          </p:nvPr>
        </p:nvGraphicFramePr>
        <p:xfrm>
          <a:off x="4788024" y="1842100"/>
          <a:ext cx="2851686" cy="72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511"/>
                <a:gridCol w="957825"/>
                <a:gridCol w="967350"/>
              </a:tblGrid>
              <a:tr h="297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CHAMPION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  <a:endParaRPr lang="en-US" altLang="ko-KR" sz="1200" b="0" u="non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1520512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1510001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3124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55350388"/>
              </p:ext>
            </p:extLst>
          </p:nvPr>
        </p:nvGraphicFramePr>
        <p:xfrm>
          <a:off x="3267543" y="4737826"/>
          <a:ext cx="2407006" cy="72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600"/>
                <a:gridCol w="967350"/>
                <a:gridCol w="504056"/>
              </a:tblGrid>
              <a:tr h="297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CHAMPION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3124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683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ENT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96752"/>
            <a:ext cx="9144000" cy="4696239"/>
          </a:xfrm>
          <a:prstGeom prst="rect">
            <a:avLst/>
          </a:prstGeom>
        </p:spPr>
      </p:pic>
      <p:pic>
        <p:nvPicPr>
          <p:cNvPr id="8" name="그림 7" descr="ERRR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1237357"/>
            <a:ext cx="9144000" cy="45679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644" y="211500"/>
            <a:ext cx="192552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</a:t>
            </a:r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22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아래쪽 화살표 15"/>
          <p:cNvSpPr/>
          <p:nvPr/>
        </p:nvSpPr>
        <p:spPr>
          <a:xfrm rot="16200000">
            <a:off x="2480568" y="4225400"/>
            <a:ext cx="484077" cy="4481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4644" y="211500"/>
            <a:ext cx="251543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</a:t>
            </a:r>
            <a:r>
              <a:rPr lang="ko-KR" altLang="en-US" sz="24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시나리오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Scenario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10268" y="1226341"/>
            <a:ext cx="326243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각 종목별로 우승한 선수들의 연령</a:t>
            </a:r>
            <a:endParaRPr lang="en-US" altLang="ko-KR" b="1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26902857"/>
              </p:ext>
            </p:extLst>
          </p:nvPr>
        </p:nvGraphicFramePr>
        <p:xfrm>
          <a:off x="1788627" y="1709227"/>
          <a:ext cx="2407006" cy="72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600"/>
                <a:gridCol w="967350"/>
                <a:gridCol w="504056"/>
              </a:tblGrid>
              <a:tr h="297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CHAMPION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3124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710268" y="3088392"/>
            <a:ext cx="239039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각 종목별 선수들의 나</a:t>
            </a:r>
            <a:r>
              <a:rPr lang="ko-KR" altLang="en-US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</a:t>
            </a:r>
            <a:endParaRPr lang="en-US" altLang="ko-KR" b="1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68369808"/>
              </p:ext>
            </p:extLst>
          </p:nvPr>
        </p:nvGraphicFramePr>
        <p:xfrm>
          <a:off x="1745791" y="3573016"/>
          <a:ext cx="3246243" cy="156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244"/>
                <a:gridCol w="957825"/>
                <a:gridCol w="967350"/>
                <a:gridCol w="625824"/>
              </a:tblGrid>
              <a:tr h="297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AGES</a:t>
                      </a:r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Player_code</a:t>
                      </a:r>
                      <a:endParaRPr lang="en-US" altLang="ko-KR" sz="1200" b="0" u="none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Sports_code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AGE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1520512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23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1510001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25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2420412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29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1222151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1710014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975">
                <a:tc>
                  <a:txBody>
                    <a:bodyPr/>
                    <a:lstStyle/>
                    <a:p>
                      <a:pPr algn="l" fontAlgn="ctr"/>
                      <a:endParaRPr lang="en-US" sz="12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3010051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1200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21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3803149" y="4098984"/>
            <a:ext cx="2339102" cy="728502"/>
            <a:chOff x="3803149" y="4098984"/>
            <a:chExt cx="2339102" cy="728502"/>
          </a:xfrm>
        </p:grpSpPr>
        <p:sp>
          <p:nvSpPr>
            <p:cNvPr id="17" name="직사각형 16"/>
            <p:cNvSpPr/>
            <p:nvPr/>
          </p:nvSpPr>
          <p:spPr>
            <a:xfrm>
              <a:off x="3803149" y="4098984"/>
              <a:ext cx="2339102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ko-KR" altLang="en-US" b="1" dirty="0" smtClean="0"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종목별로 평균을 내어서</a:t>
              </a:r>
              <a:endParaRPr lang="en-US" altLang="ko-KR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875157" y="4458154"/>
              <a:ext cx="146706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ko-KR" altLang="en-US" b="1" dirty="0" smtClean="0"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나온 평균치들</a:t>
              </a:r>
              <a:endParaRPr lang="en-US" altLang="ko-KR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2" name="아래쪽 화살표 21"/>
          <p:cNvSpPr/>
          <p:nvPr/>
        </p:nvSpPr>
        <p:spPr>
          <a:xfrm rot="16200000">
            <a:off x="2480568" y="1863200"/>
            <a:ext cx="484077" cy="4481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254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accel="6000" decel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accel="6000" decel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056 0.00023 " pathEditMode="relative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056 0.00023 " pathEditMode="relative" ptsTypes="AA">
                                      <p:cBhvr>
                                        <p:cTn id="4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361 0.09815 " pathEditMode="relative" ptsTypes="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0" grpId="0"/>
      <p:bldP spid="10" grpId="1"/>
      <p:bldP spid="9" grpId="0"/>
      <p:bldP spid="9" grpId="1"/>
      <p:bldP spid="9" grpId="2"/>
      <p:bldP spid="22" grpId="0" animBg="1"/>
      <p:bldP spid="2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644" y="211500"/>
            <a:ext cx="251543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</a:t>
            </a:r>
            <a:r>
              <a:rPr lang="ko-KR" altLang="en-US" sz="24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  <a:r>
              <a:rPr lang="ko-KR" altLang="en-US" sz="24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시나리오</a:t>
            </a:r>
            <a:endParaRPr lang="en-US" altLang="ko-KR" sz="24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rgbClr val="00206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Scenario</a:t>
            </a:r>
            <a:endParaRPr lang="ko-KR" altLang="en-US" sz="2400" dirty="0">
              <a:solidFill>
                <a:srgbClr val="00206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03149" y="4098984"/>
            <a:ext cx="2339102" cy="728502"/>
            <a:chOff x="3803149" y="4098984"/>
            <a:chExt cx="2339102" cy="728502"/>
          </a:xfrm>
        </p:grpSpPr>
        <p:sp>
          <p:nvSpPr>
            <p:cNvPr id="17" name="직사각형 16"/>
            <p:cNvSpPr/>
            <p:nvPr/>
          </p:nvSpPr>
          <p:spPr>
            <a:xfrm>
              <a:off x="3803149" y="4098984"/>
              <a:ext cx="2339102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ko-KR" altLang="en-US" b="1" dirty="0" smtClean="0"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종목별로 평균을 내어서</a:t>
              </a:r>
              <a:endParaRPr lang="en-US" altLang="ko-KR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875157" y="4458154"/>
              <a:ext cx="146706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ko-KR" altLang="en-US" b="1" dirty="0" smtClean="0"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나온 평균치들</a:t>
              </a:r>
              <a:endParaRPr lang="en-US" altLang="ko-KR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761809" y="1902623"/>
            <a:ext cx="326243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각 종목별로 우승한 선수들의 연령</a:t>
            </a:r>
            <a:endParaRPr lang="en-US" altLang="ko-KR" b="1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3211299" y="4225400"/>
            <a:ext cx="484077" cy="4481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3211299" y="1863200"/>
            <a:ext cx="484077" cy="4481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5311750" y="2854350"/>
            <a:ext cx="712182" cy="76928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56131" y="2780928"/>
            <a:ext cx="1846980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종목별 우승자와</a:t>
            </a:r>
            <a:endParaRPr lang="en-US" altLang="ko-KR" sz="20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전체 참가자의</a:t>
            </a:r>
            <a:endParaRPr lang="en-US" altLang="ko-KR" sz="2000" b="1" dirty="0" smtClean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연령 비교</a:t>
            </a:r>
            <a:endParaRPr lang="en-US" altLang="ko-KR" sz="2000" b="1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54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389 0.00023 " pathEditMode="relative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389 0.00023 " pathEditMode="relative" ptsTypes="AA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389 0.00023 " pathEditMode="relative" ptsTypes="AA">
                                      <p:cBhvr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389 0.00023 " pathEditMode="relative" ptsTypes="AA">
                                      <p:cBhvr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 animBg="1"/>
      <p:bldP spid="19" grpId="0" animBg="1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2014가을\DB\발표1\mascot_zip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034" t="23644" r="37419" b="17519"/>
          <a:stretch/>
        </p:blipFill>
        <p:spPr bwMode="auto">
          <a:xfrm>
            <a:off x="2825750" y="1758950"/>
            <a:ext cx="3492500" cy="3340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348956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3140219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6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1. Entity: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PLAYER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 descr="1_L_1311580075.jpg"/>
          <p:cNvPicPr>
            <a:picLocks noChangeAspect="1"/>
          </p:cNvPicPr>
          <p:nvPr/>
        </p:nvPicPr>
        <p:blipFill>
          <a:blip r:embed="rId2" cstate="print"/>
          <a:srcRect l="15740"/>
          <a:stretch>
            <a:fillRect/>
          </a:stretch>
        </p:blipFill>
        <p:spPr>
          <a:xfrm>
            <a:off x="5400600" y="0"/>
            <a:ext cx="3779912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556792"/>
            <a:ext cx="3960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PLAYER_CODE(PK) :</a:t>
            </a:r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00320124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PLAYERNAME : Park Tae Hwan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SEX : M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DATEOFBIRTH : 89/09/27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AGE(Derived) : 25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WEIGHT : 76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HEIGHT : 183</a:t>
            </a:r>
          </a:p>
        </p:txBody>
      </p:sp>
    </p:spTree>
    <p:extLst>
      <p:ext uri="{BB962C8B-B14F-4D97-AF65-F5344CB8AC3E}">
        <p14:creationId xmlns="" xmlns:p14="http://schemas.microsoft.com/office/powerpoint/2010/main" val="129165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3221010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6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1. Entity: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SPORTS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1556792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SPORTS_CODE(PK) :2314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GENDER-TYPE : Male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SPORTS_NAME  = CATEGORY_NAME+SUB_THEME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 : Swimming +100m Male Freestyle, </a:t>
            </a:r>
          </a:p>
        </p:txBody>
      </p:sp>
      <p:pic>
        <p:nvPicPr>
          <p:cNvPr id="5" name="그림 4" descr="29043815274_60400010.jpg"/>
          <p:cNvPicPr>
            <a:picLocks noChangeAspect="1"/>
          </p:cNvPicPr>
          <p:nvPr/>
        </p:nvPicPr>
        <p:blipFill>
          <a:blip r:embed="rId2" cstate="print"/>
          <a:srcRect l="30957" r="32003" b="9507"/>
          <a:stretch>
            <a:fillRect/>
          </a:stretch>
        </p:blipFill>
        <p:spPr>
          <a:xfrm>
            <a:off x="5292080" y="0"/>
            <a:ext cx="3851920" cy="6861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165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2818400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6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1. Entity: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GAME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1556792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GAME_CODE(PK) : 40012792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ROUND : 10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DATE : 14/09/29 1830EST 9/24/2014</a:t>
            </a:r>
            <a:endParaRPr lang="ko-KR" altLang="en-US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TICKETPRICE(multi valued) : 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{50,30,20}</a:t>
            </a:r>
          </a:p>
        </p:txBody>
      </p:sp>
      <p:pic>
        <p:nvPicPr>
          <p:cNvPr id="7" name="그림 6" descr="4169745195.jpg"/>
          <p:cNvPicPr>
            <a:picLocks noChangeAspect="1"/>
          </p:cNvPicPr>
          <p:nvPr/>
        </p:nvPicPr>
        <p:blipFill>
          <a:blip r:embed="rId2" cstate="print"/>
          <a:srcRect l="34724" r="27159"/>
          <a:stretch>
            <a:fillRect/>
          </a:stretch>
        </p:blipFill>
        <p:spPr>
          <a:xfrm>
            <a:off x="5220072" y="0"/>
            <a:ext cx="3923928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165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3629776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6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1. Entity: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COUNTRY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155679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COUNTRY_CODE(PK) : ROK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COUNTRY_NAME : Republic of Korea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# OF GOLD  : 44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# OF SILVER : 50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# OF BRONZE : 52</a:t>
            </a:r>
          </a:p>
        </p:txBody>
      </p:sp>
      <p:pic>
        <p:nvPicPr>
          <p:cNvPr id="5" name="그림 4" descr="201409192224393465224A_1.jpg"/>
          <p:cNvPicPr>
            <a:picLocks noChangeAspect="1"/>
          </p:cNvPicPr>
          <p:nvPr/>
        </p:nvPicPr>
        <p:blipFill>
          <a:blip r:embed="rId2" cstate="print"/>
          <a:srcRect l="14511"/>
          <a:stretch>
            <a:fillRect/>
          </a:stretch>
        </p:blipFill>
        <p:spPr>
          <a:xfrm>
            <a:off x="5220072" y="0"/>
            <a:ext cx="3923928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165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3496342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6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1. Entity: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STADIUM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1556792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STADIUM_NO(PK) : 01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ADDRESS : 300 Asiangame-ro Song-do Incheon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CAPABILITY : 61818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STADIUMNAME : ParkTaeHwan Swim Stadium</a:t>
            </a:r>
            <a:endParaRPr lang="ko-KR" altLang="en-US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 descr="서구_주경기장.png"/>
          <p:cNvPicPr>
            <a:picLocks noChangeAspect="1"/>
          </p:cNvPicPr>
          <p:nvPr/>
        </p:nvPicPr>
        <p:blipFill>
          <a:blip r:embed="rId2" cstate="print"/>
          <a:srcRect l="29833" r="32788"/>
          <a:stretch>
            <a:fillRect/>
          </a:stretch>
        </p:blipFill>
        <p:spPr>
          <a:xfrm>
            <a:off x="5148064" y="0"/>
            <a:ext cx="4104456" cy="68812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165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644" y="211500"/>
            <a:ext cx="4183261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ko-KR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ER</a:t>
            </a:r>
            <a:r>
              <a:rPr lang="ko-KR" altLang="en-US" sz="2400" b="1" dirty="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</a:rPr>
              <a:t>다이어그램</a:t>
            </a:r>
            <a:endParaRPr lang="en-US" altLang="ko-KR" sz="24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600" b="1" dirty="0" smtClean="0">
              <a:solidFill>
                <a:srgbClr val="8CC91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400" smtClean="0">
                <a:solidFill>
                  <a:srgbClr val="8CC919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1. Entity: </a:t>
            </a:r>
            <a:r>
              <a:rPr lang="en-US" altLang="ko-KR" sz="360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BROADCAST</a:t>
            </a:r>
            <a:endParaRPr lang="en-US" altLang="ko-KR" sz="3600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155679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SCHEDULE_CODE(PK) : 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00238756-2837592</a:t>
            </a:r>
            <a:endParaRPr lang="ko-KR" altLang="en-US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CHANNEL : SBS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TIME : 2000 EST 9/26/2014</a:t>
            </a:r>
          </a:p>
          <a:p>
            <a:r>
              <a:rPr lang="en-US" altLang="ko-KR" smtClean="0">
                <a:latin typeface="나눔바른고딕" pitchFamily="50" charset="-127"/>
                <a:ea typeface="나눔바른고딕" pitchFamily="50" charset="-127"/>
              </a:rPr>
              <a:t>ORIGINAL :  00238756-2836432</a:t>
            </a:r>
          </a:p>
        </p:txBody>
      </p:sp>
      <p:pic>
        <p:nvPicPr>
          <p:cNvPr id="5" name="그림 4" descr="201409121753005980617A_1.jpg"/>
          <p:cNvPicPr>
            <a:picLocks noChangeAspect="1"/>
          </p:cNvPicPr>
          <p:nvPr/>
        </p:nvPicPr>
        <p:blipFill>
          <a:blip r:embed="rId2" cstate="print"/>
          <a:srcRect l="28798" r="37145"/>
          <a:stretch>
            <a:fillRect/>
          </a:stretch>
        </p:blipFill>
        <p:spPr>
          <a:xfrm>
            <a:off x="5220072" y="0"/>
            <a:ext cx="3960440" cy="68632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165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814</Words>
  <Application>Microsoft Office PowerPoint</Application>
  <PresentationFormat>화면 슬라이드 쇼(4:3)</PresentationFormat>
  <Paragraphs>541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7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Office 테마</vt:lpstr>
      <vt:lpstr>1_Office 테마</vt:lpstr>
      <vt:lpstr>2_Office 테마</vt:lpstr>
      <vt:lpstr>3_Office 테마</vt:lpstr>
      <vt:lpstr>4_Office 테마</vt:lpstr>
      <vt:lpstr>5_Office 테마</vt:lpstr>
      <vt:lpstr>6_Office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98</cp:revision>
  <dcterms:created xsi:type="dcterms:W3CDTF">2014-09-29T08:45:20Z</dcterms:created>
  <dcterms:modified xsi:type="dcterms:W3CDTF">2014-10-01T12:33:55Z</dcterms:modified>
</cp:coreProperties>
</file>